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3136" autoAdjust="0"/>
  </p:normalViewPr>
  <p:slideViewPr>
    <p:cSldViewPr>
      <p:cViewPr varScale="1">
        <p:scale>
          <a:sx n="44" d="100"/>
          <a:sy n="44" d="100"/>
        </p:scale>
        <p:origin x="610" y="1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43"/>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t>
            </a:r>
            <a:r>
              <a:rPr lang="en-US" dirty="0" err="1" smtClean="0"/>
              <a:t>Punyawee</a:t>
            </a:r>
            <a:r>
              <a:rPr lang="en-US" dirty="0" smtClean="0"/>
              <a:t> and </a:t>
            </a:r>
            <a:r>
              <a:rPr lang="en-US" dirty="0"/>
              <a:t>today I will be presenting to you the </a:t>
            </a:r>
            <a:r>
              <a:rPr lang="en-US" dirty="0" smtClean="0"/>
              <a:t>results </a:t>
            </a:r>
            <a:r>
              <a:rPr lang="en-US" dirty="0"/>
              <a:t>of the Data Analytics task</a:t>
            </a:r>
            <a:r>
              <a:rPr lang="en-US" dirty="0" smtClean="0"/>
              <a:t>.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1916024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t>
            </a:r>
            <a:r>
              <a:rPr lang="en-US" dirty="0" smtClean="0"/>
              <a:t>Animals is </a:t>
            </a:r>
            <a:r>
              <a:rPr lang="en-US" dirty="0"/>
              <a:t>most popular </a:t>
            </a:r>
            <a:r>
              <a:rPr lang="en-US" dirty="0" smtClean="0"/>
              <a:t>categories.</a:t>
            </a:r>
            <a:endParaRPr lang="en-US" dirty="0"/>
          </a:p>
          <a:p>
            <a:pPr lvl="0"/>
            <a:r>
              <a:rPr lang="en-US" dirty="0"/>
              <a:t>- We also found </a:t>
            </a:r>
            <a:r>
              <a:rPr lang="en-US" dirty="0" smtClean="0"/>
              <a:t>that science, healthy eating</a:t>
            </a:r>
            <a:r>
              <a:rPr lang="en-US" baseline="0" dirty="0" smtClean="0"/>
              <a:t> and technology</a:t>
            </a:r>
            <a:r>
              <a:rPr lang="en-US" dirty="0" smtClean="0"/>
              <a:t> around the same in popularity. </a:t>
            </a:r>
            <a:r>
              <a:rPr lang="en-US" dirty="0"/>
              <a:t>This presents a </a:t>
            </a:r>
            <a:r>
              <a:rPr lang="en-US" dirty="0" smtClean="0"/>
              <a:t>massive trend </a:t>
            </a:r>
            <a:r>
              <a:rPr lang="en-US" dirty="0"/>
              <a:t>opportunity for Social Buzz to ride on this global event, as all eyes will be on it </a:t>
            </a:r>
            <a:r>
              <a:rPr lang="en-US" dirty="0" smtClean="0"/>
              <a:t>which suggest a large amount of money.</a:t>
            </a:r>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4201056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23253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244875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3281999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974792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smtClean="0"/>
              <a:t>Punyawee</a:t>
            </a:r>
            <a:r>
              <a:rPr lang="en-US" dirty="0" smtClean="0"/>
              <a:t> </a:t>
            </a:r>
            <a:r>
              <a:rPr lang="en-US" dirty="0" err="1" smtClean="0"/>
              <a:t>Chananan</a:t>
            </a:r>
            <a:r>
              <a:rPr lang="en-US" dirty="0" smtClean="0"/>
              <a:t>, </a:t>
            </a:r>
            <a:r>
              <a:rPr lang="en-US" dirty="0"/>
              <a:t>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94435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1899940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a:t>
            </a:r>
            <a:r>
              <a:rPr lang="en-US" dirty="0" smtClean="0"/>
              <a:t>Animals </a:t>
            </a:r>
            <a:r>
              <a:rPr lang="en-US" dirty="0"/>
              <a:t>and </a:t>
            </a:r>
            <a:r>
              <a:rPr lang="en-US" dirty="0" smtClean="0"/>
              <a:t>Science.</a:t>
            </a:r>
            <a:endParaRPr lang="en-US" dirty="0"/>
          </a:p>
          <a:p>
            <a:pPr lvl="0"/>
            <a:endParaRPr lang="en-US" dirty="0"/>
          </a:p>
          <a:p>
            <a:pPr lvl="0"/>
            <a:r>
              <a:rPr lang="en-US" dirty="0"/>
              <a:t>As well as this, there was </a:t>
            </a:r>
            <a:r>
              <a:rPr lang="en-US" dirty="0" smtClean="0"/>
              <a:t>1969 </a:t>
            </a:r>
            <a:r>
              <a:rPr lang="en-US" dirty="0"/>
              <a:t>posts from just the </a:t>
            </a:r>
            <a:r>
              <a:rPr lang="en-US" dirty="0" smtClean="0"/>
              <a:t>Animals </a:t>
            </a:r>
            <a:r>
              <a:rPr lang="en-US" dirty="0"/>
              <a:t>category alone! People obviously really like </a:t>
            </a:r>
            <a:r>
              <a:rPr lang="en-US" dirty="0" smtClean="0"/>
              <a:t>animals!</a:t>
            </a:r>
            <a:endParaRPr lang="en-US" dirty="0"/>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309718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t>
            </a:r>
            <a:r>
              <a:rPr lang="en-US" dirty="0" smtClean="0"/>
              <a:t>animals, science, healthy eating, technology </a:t>
            </a:r>
            <a:r>
              <a:rPr lang="en-US" dirty="0"/>
              <a:t>and </a:t>
            </a:r>
            <a:r>
              <a:rPr lang="en-US" dirty="0" smtClean="0"/>
              <a:t>food </a:t>
            </a:r>
            <a:r>
              <a:rPr lang="en-US" dirty="0"/>
              <a:t>in descending order.</a:t>
            </a:r>
          </a:p>
          <a:p>
            <a:pPr lvl="0"/>
            <a:endParaRPr lang="en-US" dirty="0"/>
          </a:p>
          <a:p>
            <a:pPr lvl="0"/>
            <a:r>
              <a:rPr lang="en-US" dirty="0" smtClean="0"/>
              <a:t>Animals </a:t>
            </a:r>
            <a:r>
              <a:rPr lang="en-US" dirty="0"/>
              <a:t>had an aggregate popularity score of almost </a:t>
            </a:r>
            <a:r>
              <a:rPr lang="en-US" dirty="0" smtClean="0"/>
              <a:t>75000</a:t>
            </a:r>
            <a:r>
              <a:rPr lang="en-US" dirty="0"/>
              <a:t>. It is very interesting to see both </a:t>
            </a:r>
            <a:r>
              <a:rPr lang="en-US" dirty="0" smtClean="0"/>
              <a:t>animals,</a:t>
            </a:r>
            <a:r>
              <a:rPr lang="en-US" baseline="0" dirty="0" smtClean="0"/>
              <a:t> </a:t>
            </a:r>
            <a:r>
              <a:rPr lang="en-US" dirty="0" smtClean="0"/>
              <a:t>healthy eating and food </a:t>
            </a:r>
            <a:r>
              <a:rPr lang="en-US" dirty="0"/>
              <a:t>within the top 5, it really shows what people </a:t>
            </a:r>
            <a:r>
              <a:rPr lang="en-US" dirty="0" smtClean="0"/>
              <a:t>care about their</a:t>
            </a:r>
            <a:r>
              <a:rPr lang="en-US" baseline="0" dirty="0" smtClean="0"/>
              <a:t> companion and their own health</a:t>
            </a:r>
            <a:r>
              <a:rPr lang="en-US" dirty="0" smtClean="0"/>
              <a:t> as </a:t>
            </a:r>
            <a:r>
              <a:rPr lang="en-US" dirty="0"/>
              <a:t>content. But also interesting to see </a:t>
            </a:r>
            <a:r>
              <a:rPr lang="en-US" dirty="0" smtClean="0"/>
              <a:t>science and technology </a:t>
            </a:r>
            <a:r>
              <a:rPr lang="en-US" dirty="0"/>
              <a:t>too. </a:t>
            </a:r>
            <a:r>
              <a:rPr lang="en-US" dirty="0" smtClean="0"/>
              <a:t>Clearly it’s really reflect on</a:t>
            </a:r>
            <a:r>
              <a:rPr lang="en-US" baseline="0" dirty="0" smtClean="0"/>
              <a:t> our world fast growing state</a:t>
            </a:r>
            <a:r>
              <a:rPr lang="en-US" dirty="0" smtClean="0"/>
              <a:t>.</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1552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1. 3. 2022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Additionally, you can see from this chart the % split of popularity between the top 5 categories. There is not much difference between each of them, animals only outperforms science by 1% within the top 5.</a:t>
            </a:r>
          </a:p>
          <a:p>
            <a:pPr lvl="0"/>
            <a:endParaRPr lang="en-US" dirty="0" smtClean="0"/>
          </a:p>
          <a:p>
            <a:pPr lvl="0"/>
            <a:r>
              <a:rPr lang="en-US" dirty="0" smtClean="0"/>
              <a:t>The difference between the 2rd to 4th most popular, science, healthy</a:t>
            </a:r>
            <a:r>
              <a:rPr lang="en-US" baseline="0" dirty="0" smtClean="0"/>
              <a:t> eating and</a:t>
            </a:r>
            <a:r>
              <a:rPr lang="en-US" dirty="0" smtClean="0"/>
              <a:t> technology, is around the same</a:t>
            </a:r>
            <a:r>
              <a:rPr lang="en-US" baseline="0" dirty="0" smtClean="0"/>
              <a:t> percentage.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66161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smtClean="0"/>
              <a:t>Click to edit Master title style</a:t>
            </a:r>
            <a:endParaRPr lang="en-US"/>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330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044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850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920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smtClean="0"/>
              <a:t>Click to edit Master title style</a:t>
            </a:r>
            <a:endParaRPr lang="en-US"/>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4707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7300" y="2738438"/>
            <a:ext cx="7772400" cy="65270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58300" y="2738438"/>
            <a:ext cx="7772400" cy="65270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7334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1078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369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713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1188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9496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3/1/2022</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94799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7.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380984" y="3224809"/>
            <a:ext cx="7344008" cy="1423467"/>
          </a:xfrm>
          <a:prstGeom prst="rect">
            <a:avLst/>
          </a:prstGeom>
        </p:spPr>
        <p:txBody>
          <a:bodyPr wrap="square"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[Social buzz]</a:t>
            </a:r>
            <a:endParaRPr lang="en-US" sz="10533" spc="-105" dirty="0">
              <a:solidFill>
                <a:srgbClr val="FFFFFF"/>
              </a:solidFill>
              <a:latin typeface="Graphik Regular" panose="020B0503030202060203" pitchFamily="34" charset="0"/>
            </a:endParaRPr>
          </a:p>
        </p:txBody>
      </p:sp>
      <p:sp>
        <p:nvSpPr>
          <p:cNvPr id="25" name="TextBox 24"/>
          <p:cNvSpPr txBox="1"/>
          <p:nvPr/>
        </p:nvSpPr>
        <p:spPr>
          <a:xfrm>
            <a:off x="1333695" y="4554499"/>
            <a:ext cx="7344008" cy="1334981"/>
          </a:xfrm>
          <a:prstGeom prst="rect">
            <a:avLst/>
          </a:prstGeom>
        </p:spPr>
        <p:txBody>
          <a:bodyPr wrap="square" lIns="0" tIns="0" rIns="0" bIns="0" rtlCol="0" anchor="t">
            <a:spAutoFit/>
          </a:bodyPr>
          <a:lstStyle/>
          <a:p>
            <a:pPr algn="ctr">
              <a:lnSpc>
                <a:spcPts val="11059"/>
              </a:lnSpc>
            </a:pPr>
            <a:r>
              <a:rPr lang="en-US" sz="8000" spc="-105" dirty="0" smtClean="0">
                <a:solidFill>
                  <a:srgbClr val="FFFFFF"/>
                </a:solidFill>
                <a:latin typeface="Graphik Regular" panose="020B0503030202060203" pitchFamily="34" charset="0"/>
              </a:rPr>
              <a:t>Data Analytic</a:t>
            </a:r>
            <a:endParaRPr lang="en-US" sz="8000"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xmlns=""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xmlns=""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xmlns=""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xmlns=""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p:cNvSpPr txBox="1"/>
          <p:nvPr/>
        </p:nvSpPr>
        <p:spPr>
          <a:xfrm>
            <a:off x="11126114" y="2198333"/>
            <a:ext cx="4385692" cy="1846659"/>
          </a:xfrm>
          <a:prstGeom prst="rect">
            <a:avLst/>
          </a:prstGeom>
          <a:noFill/>
        </p:spPr>
        <p:txBody>
          <a:bodyPr wrap="square" rtlCol="0">
            <a:spAutoFit/>
          </a:bodyPr>
          <a:lstStyle/>
          <a:p>
            <a:r>
              <a:rPr lang="en-US" sz="6000" dirty="0" smtClean="0"/>
              <a:t>Most popular</a:t>
            </a:r>
          </a:p>
          <a:p>
            <a:r>
              <a:rPr lang="en-US" sz="5400" u="sng" dirty="0" smtClean="0"/>
              <a:t>Animals</a:t>
            </a:r>
          </a:p>
        </p:txBody>
      </p:sp>
      <p:sp>
        <p:nvSpPr>
          <p:cNvPr id="27" name="TextBox 26"/>
          <p:cNvSpPr txBox="1"/>
          <p:nvPr/>
        </p:nvSpPr>
        <p:spPr>
          <a:xfrm>
            <a:off x="11091608" y="5076287"/>
            <a:ext cx="6167692" cy="2677656"/>
          </a:xfrm>
          <a:prstGeom prst="rect">
            <a:avLst/>
          </a:prstGeom>
          <a:noFill/>
        </p:spPr>
        <p:txBody>
          <a:bodyPr wrap="square" rtlCol="0">
            <a:spAutoFit/>
          </a:bodyPr>
          <a:lstStyle/>
          <a:p>
            <a:r>
              <a:rPr lang="en-US" sz="6000" dirty="0" smtClean="0"/>
              <a:t>Global trend</a:t>
            </a:r>
          </a:p>
          <a:p>
            <a:r>
              <a:rPr lang="en-US" sz="5400" u="sng" dirty="0" smtClean="0"/>
              <a:t>Science, healthy eating, technology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10794409" cy="4522558"/>
            <a:chOff x="0" y="0"/>
            <a:chExt cx="11564591" cy="4334387"/>
          </a:xfrm>
        </p:grpSpPr>
        <p:sp>
          <p:nvSpPr>
            <p:cNvPr id="3" name="TextBox 3"/>
            <p:cNvSpPr txBox="1"/>
            <p:nvPr/>
          </p:nvSpPr>
          <p:spPr>
            <a:xfrm>
              <a:off x="0" y="0"/>
              <a:ext cx="11564591" cy="1658916"/>
            </a:xfrm>
            <a:prstGeom prst="rect">
              <a:avLst/>
            </a:prstGeom>
          </p:spPr>
          <p:txBody>
            <a:bodyPr lIns="0" tIns="0" rIns="0" bIns="0" rtlCol="0" anchor="t">
              <a:spAutoFit/>
            </a:bodyPr>
            <a:lstStyle/>
            <a:p>
              <a:pPr>
                <a:lnSpc>
                  <a:spcPts val="9600"/>
                </a:lnSpc>
              </a:pPr>
              <a:r>
                <a:rPr lang="en-US" sz="96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2036221"/>
            </a:xfrm>
            <a:prstGeom prst="rect">
              <a:avLst/>
            </a:prstGeom>
          </p:spPr>
          <p:txBody>
            <a:bodyPr lIns="0" tIns="0" rIns="0" bIns="0" rtlCol="0" anchor="t">
              <a:spAutoFit/>
            </a:bodyPr>
            <a:lstStyle/>
            <a:p>
              <a:pPr>
                <a:lnSpc>
                  <a:spcPts val="2660"/>
                </a:lnSpc>
              </a:pPr>
              <a:r>
                <a:rPr lang="en-US" sz="4000" spc="-19" dirty="0">
                  <a:solidFill>
                    <a:srgbClr val="000000"/>
                  </a:solidFill>
                  <a:latin typeface="Graphik Regular" panose="020B0503030202060203" pitchFamily="34" charset="0"/>
                </a:rPr>
                <a:t>Project recap</a:t>
              </a:r>
            </a:p>
            <a:p>
              <a:pPr>
                <a:lnSpc>
                  <a:spcPts val="2660"/>
                </a:lnSpc>
              </a:pPr>
              <a:r>
                <a:rPr lang="en-US" sz="4000" spc="-19" dirty="0">
                  <a:solidFill>
                    <a:srgbClr val="000000"/>
                  </a:solidFill>
                  <a:latin typeface="Graphik Regular" panose="020B0503030202060203" pitchFamily="34" charset="0"/>
                </a:rPr>
                <a:t>Problem</a:t>
              </a:r>
            </a:p>
            <a:p>
              <a:pPr>
                <a:lnSpc>
                  <a:spcPts val="2660"/>
                </a:lnSpc>
              </a:pPr>
              <a:r>
                <a:rPr lang="en-US" sz="4000" spc="-19" dirty="0">
                  <a:solidFill>
                    <a:srgbClr val="000000"/>
                  </a:solidFill>
                  <a:latin typeface="Graphik Regular" panose="020B0503030202060203" pitchFamily="34" charset="0"/>
                </a:rPr>
                <a:t>The Analytics team</a:t>
              </a:r>
            </a:p>
            <a:p>
              <a:pPr>
                <a:lnSpc>
                  <a:spcPts val="2660"/>
                </a:lnSpc>
              </a:pPr>
              <a:r>
                <a:rPr lang="en-US" sz="4000" spc="-19" dirty="0">
                  <a:solidFill>
                    <a:srgbClr val="000000"/>
                  </a:solidFill>
                  <a:latin typeface="Graphik Regular" panose="020B0503030202060203" pitchFamily="34" charset="0"/>
                </a:rPr>
                <a:t>Process</a:t>
              </a:r>
            </a:p>
            <a:p>
              <a:pPr>
                <a:lnSpc>
                  <a:spcPts val="2660"/>
                </a:lnSpc>
              </a:pPr>
              <a:r>
                <a:rPr lang="en-US" sz="4000" spc="-19" dirty="0">
                  <a:solidFill>
                    <a:srgbClr val="000000"/>
                  </a:solidFill>
                  <a:latin typeface="Graphik Regular" panose="020B0503030202060203" pitchFamily="34" charset="0"/>
                </a:rPr>
                <a:t>Insights</a:t>
              </a:r>
            </a:p>
            <a:p>
              <a:pPr>
                <a:lnSpc>
                  <a:spcPts val="2660"/>
                </a:lnSpc>
              </a:pPr>
              <a:r>
                <a:rPr lang="en-US" sz="40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422929" y="2408134"/>
            <a:ext cx="7866250" cy="2862322"/>
          </a:xfrm>
          <a:prstGeom prst="rect">
            <a:avLst/>
          </a:prstGeom>
          <a:noFill/>
        </p:spPr>
        <p:txBody>
          <a:bodyPr wrap="square" rtlCol="0">
            <a:spAutoFit/>
          </a:bodyPr>
          <a:lstStyle/>
          <a:p>
            <a:r>
              <a:rPr lang="en-US" sz="3600" dirty="0" smtClean="0"/>
              <a:t>Social buzz is a fast growing unicorn technology. To help you reached maximum potential  we are here to help with these tasks:</a:t>
            </a:r>
          </a:p>
          <a:p>
            <a:endParaRPr lang="en-US" sz="3600" dirty="0"/>
          </a:p>
        </p:txBody>
      </p:sp>
      <p:sp>
        <p:nvSpPr>
          <p:cNvPr id="35" name="TextBox 34"/>
          <p:cNvSpPr txBox="1"/>
          <p:nvPr/>
        </p:nvSpPr>
        <p:spPr>
          <a:xfrm>
            <a:off x="8820186" y="4881997"/>
            <a:ext cx="786625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t>An audit of your big data practice and sharing our expertise.</a:t>
            </a:r>
          </a:p>
          <a:p>
            <a:pPr marL="457200" indent="-457200">
              <a:buFont typeface="Arial" panose="020B0604020202020204" pitchFamily="34" charset="0"/>
              <a:buChar char="•"/>
            </a:pPr>
            <a:r>
              <a:rPr lang="en-US" sz="3200" dirty="0" smtClean="0"/>
              <a:t>Recommendations for a successful IPO.</a:t>
            </a:r>
          </a:p>
          <a:p>
            <a:pPr marL="457200" indent="-457200">
              <a:buFont typeface="Arial" panose="020B0604020202020204" pitchFamily="34" charset="0"/>
              <a:buChar char="•"/>
            </a:pPr>
            <a:r>
              <a:rPr lang="en-US" sz="3200" dirty="0" smtClean="0"/>
              <a:t>An analysis for top 5 most popular categories of content.</a:t>
            </a:r>
            <a:endParaRPr lang="en-US" sz="3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476105" y="5134462"/>
            <a:ext cx="7277495" cy="1600438"/>
          </a:xfrm>
          <a:prstGeom prst="rect">
            <a:avLst/>
          </a:prstGeom>
          <a:noFill/>
        </p:spPr>
        <p:txBody>
          <a:bodyPr wrap="square" rtlCol="0">
            <a:spAutoFit/>
          </a:bodyPr>
          <a:lstStyle/>
          <a:p>
            <a:r>
              <a:rPr lang="en-US" sz="4400" dirty="0" smtClean="0">
                <a:solidFill>
                  <a:schemeClr val="bg1"/>
                </a:solidFill>
              </a:rPr>
              <a:t>Over </a:t>
            </a:r>
            <a:r>
              <a:rPr lang="en-US" sz="4400" b="1" u="sng" dirty="0" smtClean="0">
                <a:solidFill>
                  <a:schemeClr val="bg1"/>
                </a:solidFill>
              </a:rPr>
              <a:t>100,000</a:t>
            </a:r>
            <a:r>
              <a:rPr lang="en-US" sz="4400" dirty="0" smtClean="0">
                <a:solidFill>
                  <a:schemeClr val="bg1"/>
                </a:solidFill>
              </a:rPr>
              <a:t> posts per day or </a:t>
            </a:r>
            <a:br>
              <a:rPr lang="en-US" sz="4400" dirty="0" smtClean="0">
                <a:solidFill>
                  <a:schemeClr val="bg1"/>
                </a:solidFill>
              </a:rPr>
            </a:br>
            <a:r>
              <a:rPr lang="en-US" sz="5400" b="1" u="sng" dirty="0" smtClean="0">
                <a:solidFill>
                  <a:schemeClr val="bg1"/>
                </a:solidFill>
              </a:rPr>
              <a:t>36,500,000</a:t>
            </a:r>
            <a:r>
              <a:rPr lang="en-US" sz="5400" dirty="0" smtClean="0">
                <a:solidFill>
                  <a:schemeClr val="bg1"/>
                </a:solidFill>
              </a:rPr>
              <a:t> </a:t>
            </a:r>
            <a:r>
              <a:rPr lang="en-US" sz="4400" dirty="0" smtClean="0">
                <a:solidFill>
                  <a:schemeClr val="bg1"/>
                </a:solidFill>
              </a:rPr>
              <a:t>posts per year!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a:off x="13981007" y="1638300"/>
            <a:ext cx="4385692" cy="1015663"/>
          </a:xfrm>
          <a:prstGeom prst="rect">
            <a:avLst/>
          </a:prstGeom>
          <a:noFill/>
        </p:spPr>
        <p:txBody>
          <a:bodyPr wrap="square" rtlCol="0">
            <a:spAutoFit/>
          </a:bodyPr>
          <a:lstStyle/>
          <a:p>
            <a:r>
              <a:rPr lang="en-US" sz="3200" dirty="0"/>
              <a:t>Andrew </a:t>
            </a:r>
            <a:r>
              <a:rPr lang="en-US" sz="3200" dirty="0" smtClean="0"/>
              <a:t>Fleming</a:t>
            </a:r>
          </a:p>
          <a:p>
            <a:r>
              <a:rPr lang="en-US" sz="2800" u="sng" dirty="0"/>
              <a:t>Chief Technical Architect </a:t>
            </a:r>
            <a:endParaRPr lang="en-US" sz="2800" u="sng" dirty="0" smtClean="0"/>
          </a:p>
        </p:txBody>
      </p:sp>
      <p:sp>
        <p:nvSpPr>
          <p:cNvPr id="33" name="TextBox 32"/>
          <p:cNvSpPr txBox="1"/>
          <p:nvPr/>
        </p:nvSpPr>
        <p:spPr>
          <a:xfrm>
            <a:off x="13981007" y="4555782"/>
            <a:ext cx="4385692" cy="1015663"/>
          </a:xfrm>
          <a:prstGeom prst="rect">
            <a:avLst/>
          </a:prstGeom>
          <a:noFill/>
        </p:spPr>
        <p:txBody>
          <a:bodyPr wrap="square" rtlCol="0">
            <a:spAutoFit/>
          </a:bodyPr>
          <a:lstStyle/>
          <a:p>
            <a:r>
              <a:rPr lang="en-US" sz="3200" dirty="0"/>
              <a:t>Marcus </a:t>
            </a:r>
            <a:r>
              <a:rPr lang="en-US" sz="3200" dirty="0" err="1" smtClean="0"/>
              <a:t>Rompton</a:t>
            </a:r>
            <a:r>
              <a:rPr lang="en-US" sz="3200" dirty="0" smtClean="0"/>
              <a:t/>
            </a:r>
            <a:br>
              <a:rPr lang="en-US" sz="3200" dirty="0" smtClean="0"/>
            </a:br>
            <a:r>
              <a:rPr lang="en-US" sz="2800" u="sng" dirty="0" smtClean="0"/>
              <a:t>Senior Data Expert </a:t>
            </a:r>
          </a:p>
        </p:txBody>
      </p:sp>
      <p:sp>
        <p:nvSpPr>
          <p:cNvPr id="34" name="TextBox 33"/>
          <p:cNvSpPr txBox="1"/>
          <p:nvPr/>
        </p:nvSpPr>
        <p:spPr>
          <a:xfrm>
            <a:off x="13992509" y="7506998"/>
            <a:ext cx="4385692" cy="1015663"/>
          </a:xfrm>
          <a:prstGeom prst="rect">
            <a:avLst/>
          </a:prstGeom>
          <a:noFill/>
        </p:spPr>
        <p:txBody>
          <a:bodyPr wrap="square" rtlCol="0">
            <a:spAutoFit/>
          </a:bodyPr>
          <a:lstStyle/>
          <a:p>
            <a:r>
              <a:rPr lang="en-US" sz="3200" dirty="0" err="1" smtClean="0"/>
              <a:t>Punyawee</a:t>
            </a:r>
            <a:r>
              <a:rPr lang="en-US" sz="3200" dirty="0" smtClean="0"/>
              <a:t> </a:t>
            </a:r>
            <a:r>
              <a:rPr lang="en-US" sz="3200" dirty="0" err="1" smtClean="0"/>
              <a:t>Chananan</a:t>
            </a:r>
            <a:r>
              <a:rPr lang="en-US" sz="3200" dirty="0" smtClean="0"/>
              <a:t/>
            </a:r>
            <a:br>
              <a:rPr lang="en-US" sz="3200" dirty="0" smtClean="0"/>
            </a:br>
            <a:r>
              <a:rPr lang="en-US" sz="2800" u="sng" dirty="0" smtClean="0"/>
              <a:t>Data Analyst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078449" y="1390333"/>
            <a:ext cx="7277495" cy="769441"/>
          </a:xfrm>
          <a:prstGeom prst="rect">
            <a:avLst/>
          </a:prstGeom>
          <a:noFill/>
        </p:spPr>
        <p:txBody>
          <a:bodyPr wrap="square" rtlCol="0">
            <a:spAutoFit/>
          </a:bodyPr>
          <a:lstStyle/>
          <a:p>
            <a:r>
              <a:rPr lang="en-US" sz="4400" dirty="0" smtClean="0">
                <a:solidFill>
                  <a:schemeClr val="bg1"/>
                </a:solidFill>
              </a:rPr>
              <a:t>Data </a:t>
            </a:r>
            <a:r>
              <a:rPr lang="en-US" sz="4400" dirty="0">
                <a:solidFill>
                  <a:schemeClr val="bg1"/>
                </a:solidFill>
              </a:rPr>
              <a:t>understanding</a:t>
            </a:r>
            <a:endParaRPr lang="en-US" sz="4400" dirty="0" smtClean="0">
              <a:solidFill>
                <a:schemeClr val="bg1"/>
              </a:solidFill>
            </a:endParaRPr>
          </a:p>
        </p:txBody>
      </p:sp>
      <p:sp>
        <p:nvSpPr>
          <p:cNvPr id="40" name="TextBox 39"/>
          <p:cNvSpPr txBox="1"/>
          <p:nvPr/>
        </p:nvSpPr>
        <p:spPr>
          <a:xfrm>
            <a:off x="6219146" y="2955594"/>
            <a:ext cx="7277495" cy="769441"/>
          </a:xfrm>
          <a:prstGeom prst="rect">
            <a:avLst/>
          </a:prstGeom>
          <a:noFill/>
        </p:spPr>
        <p:txBody>
          <a:bodyPr wrap="square" rtlCol="0">
            <a:spAutoFit/>
          </a:bodyPr>
          <a:lstStyle/>
          <a:p>
            <a:r>
              <a:rPr lang="en-US" sz="4400" dirty="0">
                <a:solidFill>
                  <a:schemeClr val="bg1"/>
                </a:solidFill>
              </a:rPr>
              <a:t>Data </a:t>
            </a:r>
            <a:r>
              <a:rPr lang="en-US" sz="4400" dirty="0" smtClean="0">
                <a:solidFill>
                  <a:schemeClr val="bg1"/>
                </a:solidFill>
              </a:rPr>
              <a:t>cleaning</a:t>
            </a:r>
          </a:p>
        </p:txBody>
      </p:sp>
      <p:sp>
        <p:nvSpPr>
          <p:cNvPr id="41" name="TextBox 40"/>
          <p:cNvSpPr txBox="1"/>
          <p:nvPr/>
        </p:nvSpPr>
        <p:spPr>
          <a:xfrm>
            <a:off x="8193880" y="4555819"/>
            <a:ext cx="7277495" cy="769441"/>
          </a:xfrm>
          <a:prstGeom prst="rect">
            <a:avLst/>
          </a:prstGeom>
          <a:noFill/>
        </p:spPr>
        <p:txBody>
          <a:bodyPr wrap="square" rtlCol="0">
            <a:spAutoFit/>
          </a:bodyPr>
          <a:lstStyle/>
          <a:p>
            <a:r>
              <a:rPr lang="en-US" sz="4400" dirty="0">
                <a:solidFill>
                  <a:schemeClr val="bg1"/>
                </a:solidFill>
              </a:rPr>
              <a:t>Data </a:t>
            </a:r>
            <a:r>
              <a:rPr lang="en-US" sz="4400" dirty="0" smtClean="0">
                <a:solidFill>
                  <a:schemeClr val="bg1"/>
                </a:solidFill>
              </a:rPr>
              <a:t>processing</a:t>
            </a:r>
          </a:p>
        </p:txBody>
      </p:sp>
      <p:sp>
        <p:nvSpPr>
          <p:cNvPr id="42" name="TextBox 41"/>
          <p:cNvSpPr txBox="1"/>
          <p:nvPr/>
        </p:nvSpPr>
        <p:spPr>
          <a:xfrm>
            <a:off x="9941174" y="6210275"/>
            <a:ext cx="7277495" cy="769441"/>
          </a:xfrm>
          <a:prstGeom prst="rect">
            <a:avLst/>
          </a:prstGeom>
          <a:noFill/>
        </p:spPr>
        <p:txBody>
          <a:bodyPr wrap="square" rtlCol="0">
            <a:spAutoFit/>
          </a:bodyPr>
          <a:lstStyle/>
          <a:p>
            <a:r>
              <a:rPr lang="en-US" sz="4400" dirty="0">
                <a:solidFill>
                  <a:schemeClr val="bg1"/>
                </a:solidFill>
              </a:rPr>
              <a:t>Data </a:t>
            </a:r>
            <a:r>
              <a:rPr lang="en-US" sz="4400" dirty="0" smtClean="0">
                <a:solidFill>
                  <a:schemeClr val="bg1"/>
                </a:solidFill>
              </a:rPr>
              <a:t>Analytic</a:t>
            </a:r>
          </a:p>
        </p:txBody>
      </p:sp>
      <p:sp>
        <p:nvSpPr>
          <p:cNvPr id="43" name="TextBox 42"/>
          <p:cNvSpPr txBox="1"/>
          <p:nvPr/>
        </p:nvSpPr>
        <p:spPr>
          <a:xfrm>
            <a:off x="11696905" y="7888965"/>
            <a:ext cx="7277495" cy="769441"/>
          </a:xfrm>
          <a:prstGeom prst="rect">
            <a:avLst/>
          </a:prstGeom>
          <a:noFill/>
        </p:spPr>
        <p:txBody>
          <a:bodyPr wrap="square" rtlCol="0">
            <a:spAutoFit/>
          </a:bodyPr>
          <a:lstStyle/>
          <a:p>
            <a:r>
              <a:rPr lang="en-US" sz="4400" dirty="0" smtClean="0">
                <a:solidFill>
                  <a:schemeClr val="bg1"/>
                </a:solidFill>
              </a:rPr>
              <a:t>Create insight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3"/>
          <p:cNvSpPr txBox="1"/>
          <p:nvPr/>
        </p:nvSpPr>
        <p:spPr>
          <a:xfrm>
            <a:off x="3031258" y="3540681"/>
            <a:ext cx="1530441" cy="1244187"/>
          </a:xfrm>
          <a:prstGeom prst="rect">
            <a:avLst/>
          </a:prstGeom>
        </p:spPr>
        <p:txBody>
          <a:bodyPr wrap="square" lIns="0" tIns="0" rIns="0" bIns="0" rtlCol="0" anchor="t">
            <a:spAutoFit/>
          </a:bodyPr>
          <a:lstStyle/>
          <a:p>
            <a:pPr>
              <a:lnSpc>
                <a:spcPts val="9600"/>
              </a:lnSpc>
            </a:pPr>
            <a:r>
              <a:rPr lang="en-US" sz="9600" spc="-80" dirty="0" smtClean="0">
                <a:solidFill>
                  <a:srgbClr val="000000"/>
                </a:solidFill>
                <a:latin typeface="Graphik Regular" panose="020B0503030202060203" pitchFamily="34" charset="0"/>
              </a:rPr>
              <a:t>16</a:t>
            </a:r>
            <a:endParaRPr lang="en-US" sz="9600" spc="-80" dirty="0">
              <a:solidFill>
                <a:srgbClr val="000000"/>
              </a:solidFill>
              <a:latin typeface="Graphik Regular" panose="020B0503030202060203" pitchFamily="34" charset="0"/>
            </a:endParaRPr>
          </a:p>
        </p:txBody>
      </p:sp>
      <p:sp>
        <p:nvSpPr>
          <p:cNvPr id="15" name="TextBox 3"/>
          <p:cNvSpPr txBox="1"/>
          <p:nvPr/>
        </p:nvSpPr>
        <p:spPr>
          <a:xfrm>
            <a:off x="1601563" y="4985060"/>
            <a:ext cx="4718378" cy="1231106"/>
          </a:xfrm>
          <a:prstGeom prst="rect">
            <a:avLst/>
          </a:prstGeom>
        </p:spPr>
        <p:txBody>
          <a:bodyPr wrap="square" lIns="0" tIns="0" rIns="0" bIns="0" rtlCol="0" anchor="t">
            <a:spAutoFit/>
          </a:bodyPr>
          <a:lstStyle/>
          <a:p>
            <a:pPr algn="ctr">
              <a:lnSpc>
                <a:spcPts val="9600"/>
              </a:lnSpc>
            </a:pPr>
            <a:r>
              <a:rPr lang="en-US" sz="4400" spc="-80" dirty="0" smtClean="0">
                <a:solidFill>
                  <a:srgbClr val="000000"/>
                </a:solidFill>
                <a:latin typeface="Graphik Regular" panose="020B0503030202060203" pitchFamily="34" charset="0"/>
              </a:rPr>
              <a:t>Unique Categories</a:t>
            </a:r>
            <a:endParaRPr lang="en-US" sz="4400" spc="-80" dirty="0">
              <a:solidFill>
                <a:srgbClr val="000000"/>
              </a:solidFill>
              <a:latin typeface="Graphik Regular" panose="020B0503030202060203" pitchFamily="34" charset="0"/>
            </a:endParaRPr>
          </a:p>
        </p:txBody>
      </p:sp>
      <p:sp>
        <p:nvSpPr>
          <p:cNvPr id="16" name="TextBox 3"/>
          <p:cNvSpPr txBox="1"/>
          <p:nvPr/>
        </p:nvSpPr>
        <p:spPr>
          <a:xfrm>
            <a:off x="7440456" y="3540681"/>
            <a:ext cx="2895600" cy="1231106"/>
          </a:xfrm>
          <a:prstGeom prst="rect">
            <a:avLst/>
          </a:prstGeom>
        </p:spPr>
        <p:txBody>
          <a:bodyPr wrap="square" lIns="0" tIns="0" rIns="0" bIns="0" rtlCol="0" anchor="t">
            <a:spAutoFit/>
          </a:bodyPr>
          <a:lstStyle/>
          <a:p>
            <a:pPr>
              <a:lnSpc>
                <a:spcPts val="9600"/>
              </a:lnSpc>
            </a:pPr>
            <a:r>
              <a:rPr lang="en-US" sz="9600" spc="-80" dirty="0" smtClean="0">
                <a:solidFill>
                  <a:srgbClr val="000000"/>
                </a:solidFill>
                <a:latin typeface="Graphik Regular" panose="020B0503030202060203" pitchFamily="34" charset="0"/>
              </a:rPr>
              <a:t>1,969</a:t>
            </a:r>
            <a:endParaRPr lang="en-US" sz="9600" spc="-80" dirty="0">
              <a:solidFill>
                <a:srgbClr val="000000"/>
              </a:solidFill>
              <a:latin typeface="Graphik Regular" panose="020B0503030202060203" pitchFamily="34" charset="0"/>
            </a:endParaRPr>
          </a:p>
        </p:txBody>
      </p:sp>
      <p:sp>
        <p:nvSpPr>
          <p:cNvPr id="17" name="TextBox 3"/>
          <p:cNvSpPr txBox="1"/>
          <p:nvPr/>
        </p:nvSpPr>
        <p:spPr>
          <a:xfrm>
            <a:off x="6529067" y="4991100"/>
            <a:ext cx="4718378" cy="1231106"/>
          </a:xfrm>
          <a:prstGeom prst="rect">
            <a:avLst/>
          </a:prstGeom>
        </p:spPr>
        <p:txBody>
          <a:bodyPr wrap="square" lIns="0" tIns="0" rIns="0" bIns="0" rtlCol="0" anchor="t">
            <a:spAutoFit/>
          </a:bodyPr>
          <a:lstStyle/>
          <a:p>
            <a:pPr algn="ctr">
              <a:lnSpc>
                <a:spcPts val="9600"/>
              </a:lnSpc>
            </a:pPr>
            <a:r>
              <a:rPr lang="en-US" sz="4400" spc="-80" dirty="0" smtClean="0">
                <a:solidFill>
                  <a:srgbClr val="000000"/>
                </a:solidFill>
                <a:latin typeface="Graphik Regular" panose="020B0503030202060203" pitchFamily="34" charset="0"/>
              </a:rPr>
              <a:t>React to Animals</a:t>
            </a:r>
            <a:endParaRPr lang="en-US" sz="4400" spc="-80" dirty="0">
              <a:solidFill>
                <a:srgbClr val="000000"/>
              </a:solidFill>
              <a:latin typeface="Graphik Regular" panose="020B0503030202060203" pitchFamily="34" charset="0"/>
            </a:endParaRPr>
          </a:p>
        </p:txBody>
      </p:sp>
      <p:sp>
        <p:nvSpPr>
          <p:cNvPr id="18" name="TextBox 3"/>
          <p:cNvSpPr txBox="1"/>
          <p:nvPr/>
        </p:nvSpPr>
        <p:spPr>
          <a:xfrm>
            <a:off x="11811000" y="3553762"/>
            <a:ext cx="5410200" cy="1231106"/>
          </a:xfrm>
          <a:prstGeom prst="rect">
            <a:avLst/>
          </a:prstGeom>
        </p:spPr>
        <p:txBody>
          <a:bodyPr wrap="square" lIns="0" tIns="0" rIns="0" bIns="0" rtlCol="0" anchor="t">
            <a:spAutoFit/>
          </a:bodyPr>
          <a:lstStyle/>
          <a:p>
            <a:pPr>
              <a:lnSpc>
                <a:spcPts val="9600"/>
              </a:lnSpc>
            </a:pPr>
            <a:r>
              <a:rPr lang="en-US" sz="9600" spc="-80" dirty="0" smtClean="0">
                <a:solidFill>
                  <a:srgbClr val="000000"/>
                </a:solidFill>
                <a:latin typeface="Graphik Regular" panose="020B0503030202060203" pitchFamily="34" charset="0"/>
              </a:rPr>
              <a:t>December</a:t>
            </a:r>
            <a:endParaRPr lang="en-US" sz="9600" spc="-80" dirty="0">
              <a:solidFill>
                <a:srgbClr val="000000"/>
              </a:solidFill>
              <a:latin typeface="Graphik Regular" panose="020B0503030202060203" pitchFamily="34" charset="0"/>
            </a:endParaRPr>
          </a:p>
        </p:txBody>
      </p:sp>
      <p:sp>
        <p:nvSpPr>
          <p:cNvPr id="19" name="TextBox 3"/>
          <p:cNvSpPr txBox="1"/>
          <p:nvPr/>
        </p:nvSpPr>
        <p:spPr>
          <a:xfrm>
            <a:off x="11968057" y="4988350"/>
            <a:ext cx="4718378" cy="1070358"/>
          </a:xfrm>
          <a:prstGeom prst="rect">
            <a:avLst/>
          </a:prstGeom>
        </p:spPr>
        <p:txBody>
          <a:bodyPr wrap="square" lIns="0" tIns="0" rIns="0" bIns="0" rtlCol="0" anchor="t">
            <a:spAutoFit/>
          </a:bodyPr>
          <a:lstStyle/>
          <a:p>
            <a:pPr algn="ctr">
              <a:lnSpc>
                <a:spcPts val="9600"/>
              </a:lnSpc>
            </a:pPr>
            <a:r>
              <a:rPr lang="en-US" sz="4400" spc="-80" dirty="0" smtClean="0">
                <a:solidFill>
                  <a:srgbClr val="000000"/>
                </a:solidFill>
                <a:latin typeface="Graphik Regular" panose="020B0503030202060203" pitchFamily="34" charset="0"/>
              </a:rPr>
              <a:t>Most active</a:t>
            </a:r>
            <a:endParaRPr lang="en-US" sz="4400" spc="-80" dirty="0">
              <a:solidFill>
                <a:srgbClr val="000000"/>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6263" y="1306841"/>
            <a:ext cx="8324666" cy="817918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8790" y="881352"/>
            <a:ext cx="8565305" cy="8251303"/>
          </a:xfrm>
          <a:prstGeom prst="rect">
            <a:avLst/>
          </a:prstGeom>
        </p:spPr>
      </p:pic>
      <p:pic>
        <p:nvPicPr>
          <p:cNvPr id="29" name="Picture 28"/>
          <p:cNvPicPr>
            <a:picLocks noChangeAspect="1"/>
          </p:cNvPicPr>
          <p:nvPr/>
        </p:nvPicPr>
        <p:blipFill>
          <a:blip r:embed="rId8"/>
          <a:stretch>
            <a:fillRect/>
          </a:stretch>
        </p:blipFill>
        <p:spPr>
          <a:xfrm>
            <a:off x="12632988" y="3238839"/>
            <a:ext cx="4754267" cy="4397139"/>
          </a:xfrm>
          <a:prstGeom prst="rect">
            <a:avLst/>
          </a:prstGeom>
        </p:spPr>
      </p:pic>
    </p:spTree>
    <p:extLst>
      <p:ext uri="{BB962C8B-B14F-4D97-AF65-F5344CB8AC3E}">
        <p14:creationId xmlns:p14="http://schemas.microsoft.com/office/powerpoint/2010/main" val="8679581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TotalTime>
  <Words>1424</Words>
  <Application>Microsoft Office PowerPoint</Application>
  <PresentationFormat>Custom</PresentationFormat>
  <Paragraphs>134</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Clear Sans Regular Bold</vt:lpstr>
      <vt:lpstr>Calibri</vt:lpstr>
      <vt:lpstr>Graphik Regular</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Mr.KKD</cp:lastModifiedBy>
  <cp:revision>20</cp:revision>
  <dcterms:created xsi:type="dcterms:W3CDTF">2006-08-16T00:00:00Z</dcterms:created>
  <dcterms:modified xsi:type="dcterms:W3CDTF">2022-03-01T06:59:12Z</dcterms:modified>
  <dc:identifier>DAEhDyfaYKE</dc:identifier>
</cp:coreProperties>
</file>